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 id="264" r:id="rId19"/>
    <p:sldId id="274"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81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10684D-1A3B-47E8-AFF7-A8AFCE1552C0}" type="datetimeFigureOut">
              <a:rPr lang="tr-TR" smtClean="0"/>
              <a:t>27.03.2024</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B8AD55-2997-4D07-BDB5-7160DD58F186}" type="slidenum">
              <a:rPr lang="tr-TR" smtClean="0"/>
              <a:t>‹#›</a:t>
            </a:fld>
            <a:endParaRPr lang="tr-TR"/>
          </a:p>
        </p:txBody>
      </p:sp>
    </p:spTree>
    <p:extLst>
      <p:ext uri="{BB962C8B-B14F-4D97-AF65-F5344CB8AC3E}">
        <p14:creationId xmlns:p14="http://schemas.microsoft.com/office/powerpoint/2010/main" val="1164400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40B8AD55-2997-4D07-BDB5-7160DD58F186}" type="slidenum">
              <a:rPr lang="tr-TR" smtClean="0"/>
              <a:t>2</a:t>
            </a:fld>
            <a:endParaRPr lang="tr-TR"/>
          </a:p>
        </p:txBody>
      </p:sp>
    </p:spTree>
    <p:extLst>
      <p:ext uri="{BB962C8B-B14F-4D97-AF65-F5344CB8AC3E}">
        <p14:creationId xmlns:p14="http://schemas.microsoft.com/office/powerpoint/2010/main" val="1466609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322A0BB-549E-A2E6-E9E2-CCC72641AA0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8AD8C66-912C-E0BD-0ABB-C6DBB564A3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232BD803-EB82-34D8-553F-D7119703FDB4}"/>
              </a:ext>
            </a:extLst>
          </p:cNvPr>
          <p:cNvSpPr>
            <a:spLocks noGrp="1"/>
          </p:cNvSpPr>
          <p:nvPr>
            <p:ph type="dt" sz="half" idx="10"/>
          </p:nvPr>
        </p:nvSpPr>
        <p:spPr/>
        <p:txBody>
          <a:bodyPr/>
          <a:lstStyle/>
          <a:p>
            <a:fld id="{498A4785-7187-4FD8-AF0F-56D9AFF06CC3}" type="datetimeFigureOut">
              <a:rPr lang="tr-TR" smtClean="0"/>
              <a:t>27.03.2024</a:t>
            </a:fld>
            <a:endParaRPr lang="tr-TR"/>
          </a:p>
        </p:txBody>
      </p:sp>
      <p:sp>
        <p:nvSpPr>
          <p:cNvPr id="5" name="Alt Bilgi Yer Tutucusu 4">
            <a:extLst>
              <a:ext uri="{FF2B5EF4-FFF2-40B4-BE49-F238E27FC236}">
                <a16:creationId xmlns:a16="http://schemas.microsoft.com/office/drawing/2014/main" id="{4756F2CF-659F-03B5-2ACC-7311CC47497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3C712DA-8FD7-6311-33D3-4534A181031A}"/>
              </a:ext>
            </a:extLst>
          </p:cNvPr>
          <p:cNvSpPr>
            <a:spLocks noGrp="1"/>
          </p:cNvSpPr>
          <p:nvPr>
            <p:ph type="sldNum" sz="quarter" idx="12"/>
          </p:nvPr>
        </p:nvSpPr>
        <p:spPr/>
        <p:txBody>
          <a:bodyPr/>
          <a:lstStyle/>
          <a:p>
            <a:fld id="{D9C39AA9-0338-4C55-B283-476D3D6EDD38}" type="slidenum">
              <a:rPr lang="tr-TR" smtClean="0"/>
              <a:t>‹#›</a:t>
            </a:fld>
            <a:endParaRPr lang="tr-TR"/>
          </a:p>
        </p:txBody>
      </p:sp>
    </p:spTree>
    <p:extLst>
      <p:ext uri="{BB962C8B-B14F-4D97-AF65-F5344CB8AC3E}">
        <p14:creationId xmlns:p14="http://schemas.microsoft.com/office/powerpoint/2010/main" val="241488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DCAC5E-79EF-2473-8D03-3D76014675B5}"/>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56EF8DB-8F0D-F7E1-7048-4BF28E817488}"/>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216EB8B-FF39-CF8C-3841-641A563C2647}"/>
              </a:ext>
            </a:extLst>
          </p:cNvPr>
          <p:cNvSpPr>
            <a:spLocks noGrp="1"/>
          </p:cNvSpPr>
          <p:nvPr>
            <p:ph type="dt" sz="half" idx="10"/>
          </p:nvPr>
        </p:nvSpPr>
        <p:spPr/>
        <p:txBody>
          <a:bodyPr/>
          <a:lstStyle/>
          <a:p>
            <a:fld id="{498A4785-7187-4FD8-AF0F-56D9AFF06CC3}" type="datetimeFigureOut">
              <a:rPr lang="tr-TR" smtClean="0"/>
              <a:t>27.03.2024</a:t>
            </a:fld>
            <a:endParaRPr lang="tr-TR"/>
          </a:p>
        </p:txBody>
      </p:sp>
      <p:sp>
        <p:nvSpPr>
          <p:cNvPr id="5" name="Alt Bilgi Yer Tutucusu 4">
            <a:extLst>
              <a:ext uri="{FF2B5EF4-FFF2-40B4-BE49-F238E27FC236}">
                <a16:creationId xmlns:a16="http://schemas.microsoft.com/office/drawing/2014/main" id="{6811A1AC-57CC-CDC2-D82D-0311738F689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F1D76A2-C81F-B6C6-4DFA-217D5F93D129}"/>
              </a:ext>
            </a:extLst>
          </p:cNvPr>
          <p:cNvSpPr>
            <a:spLocks noGrp="1"/>
          </p:cNvSpPr>
          <p:nvPr>
            <p:ph type="sldNum" sz="quarter" idx="12"/>
          </p:nvPr>
        </p:nvSpPr>
        <p:spPr/>
        <p:txBody>
          <a:bodyPr/>
          <a:lstStyle/>
          <a:p>
            <a:fld id="{D9C39AA9-0338-4C55-B283-476D3D6EDD38}" type="slidenum">
              <a:rPr lang="tr-TR" smtClean="0"/>
              <a:t>‹#›</a:t>
            </a:fld>
            <a:endParaRPr lang="tr-TR"/>
          </a:p>
        </p:txBody>
      </p:sp>
    </p:spTree>
    <p:extLst>
      <p:ext uri="{BB962C8B-B14F-4D97-AF65-F5344CB8AC3E}">
        <p14:creationId xmlns:p14="http://schemas.microsoft.com/office/powerpoint/2010/main" val="353389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076AE5B-6DE0-0EFE-6201-EF7BD19A9F84}"/>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ECF8B0D-C15C-5983-503C-7246D97FA2E6}"/>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25CDD06-3305-88D4-A995-189F5BE8E1DE}"/>
              </a:ext>
            </a:extLst>
          </p:cNvPr>
          <p:cNvSpPr>
            <a:spLocks noGrp="1"/>
          </p:cNvSpPr>
          <p:nvPr>
            <p:ph type="dt" sz="half" idx="10"/>
          </p:nvPr>
        </p:nvSpPr>
        <p:spPr/>
        <p:txBody>
          <a:bodyPr/>
          <a:lstStyle/>
          <a:p>
            <a:fld id="{498A4785-7187-4FD8-AF0F-56D9AFF06CC3}" type="datetimeFigureOut">
              <a:rPr lang="tr-TR" smtClean="0"/>
              <a:t>27.03.2024</a:t>
            </a:fld>
            <a:endParaRPr lang="tr-TR"/>
          </a:p>
        </p:txBody>
      </p:sp>
      <p:sp>
        <p:nvSpPr>
          <p:cNvPr id="5" name="Alt Bilgi Yer Tutucusu 4">
            <a:extLst>
              <a:ext uri="{FF2B5EF4-FFF2-40B4-BE49-F238E27FC236}">
                <a16:creationId xmlns:a16="http://schemas.microsoft.com/office/drawing/2014/main" id="{05F96D76-2822-D2EB-C002-3DC7F72CE62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1FBDA08-A830-74DE-702D-A1211D19847A}"/>
              </a:ext>
            </a:extLst>
          </p:cNvPr>
          <p:cNvSpPr>
            <a:spLocks noGrp="1"/>
          </p:cNvSpPr>
          <p:nvPr>
            <p:ph type="sldNum" sz="quarter" idx="12"/>
          </p:nvPr>
        </p:nvSpPr>
        <p:spPr/>
        <p:txBody>
          <a:bodyPr/>
          <a:lstStyle/>
          <a:p>
            <a:fld id="{D9C39AA9-0338-4C55-B283-476D3D6EDD38}" type="slidenum">
              <a:rPr lang="tr-TR" smtClean="0"/>
              <a:t>‹#›</a:t>
            </a:fld>
            <a:endParaRPr lang="tr-TR"/>
          </a:p>
        </p:txBody>
      </p:sp>
    </p:spTree>
    <p:extLst>
      <p:ext uri="{BB962C8B-B14F-4D97-AF65-F5344CB8AC3E}">
        <p14:creationId xmlns:p14="http://schemas.microsoft.com/office/powerpoint/2010/main" val="2081305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5DFBAB7-437D-639E-2CC0-53E2D072F21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AB3966F-ADD6-9115-2D87-8234322F965C}"/>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A120A53-CA3F-2B41-3380-5DD8FD37A5FE}"/>
              </a:ext>
            </a:extLst>
          </p:cNvPr>
          <p:cNvSpPr>
            <a:spLocks noGrp="1"/>
          </p:cNvSpPr>
          <p:nvPr>
            <p:ph type="dt" sz="half" idx="10"/>
          </p:nvPr>
        </p:nvSpPr>
        <p:spPr/>
        <p:txBody>
          <a:bodyPr/>
          <a:lstStyle/>
          <a:p>
            <a:fld id="{498A4785-7187-4FD8-AF0F-56D9AFF06CC3}" type="datetimeFigureOut">
              <a:rPr lang="tr-TR" smtClean="0"/>
              <a:t>27.03.2024</a:t>
            </a:fld>
            <a:endParaRPr lang="tr-TR"/>
          </a:p>
        </p:txBody>
      </p:sp>
      <p:sp>
        <p:nvSpPr>
          <p:cNvPr id="5" name="Alt Bilgi Yer Tutucusu 4">
            <a:extLst>
              <a:ext uri="{FF2B5EF4-FFF2-40B4-BE49-F238E27FC236}">
                <a16:creationId xmlns:a16="http://schemas.microsoft.com/office/drawing/2014/main" id="{E4920D95-B910-7AA1-8CC8-7A94794D7F5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8535202-F818-F906-89FB-0AC2410D5368}"/>
              </a:ext>
            </a:extLst>
          </p:cNvPr>
          <p:cNvSpPr>
            <a:spLocks noGrp="1"/>
          </p:cNvSpPr>
          <p:nvPr>
            <p:ph type="sldNum" sz="quarter" idx="12"/>
          </p:nvPr>
        </p:nvSpPr>
        <p:spPr/>
        <p:txBody>
          <a:bodyPr/>
          <a:lstStyle/>
          <a:p>
            <a:fld id="{D9C39AA9-0338-4C55-B283-476D3D6EDD38}" type="slidenum">
              <a:rPr lang="tr-TR" smtClean="0"/>
              <a:t>‹#›</a:t>
            </a:fld>
            <a:endParaRPr lang="tr-TR"/>
          </a:p>
        </p:txBody>
      </p:sp>
    </p:spTree>
    <p:extLst>
      <p:ext uri="{BB962C8B-B14F-4D97-AF65-F5344CB8AC3E}">
        <p14:creationId xmlns:p14="http://schemas.microsoft.com/office/powerpoint/2010/main" val="3100604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6D1986-6FFC-4B3E-408F-4162F129D74A}"/>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3529F85-93B0-96B9-3B66-2DC3F6B6978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54DFA01B-B0E5-FFEB-8F7A-8CC6859CC2FE}"/>
              </a:ext>
            </a:extLst>
          </p:cNvPr>
          <p:cNvSpPr>
            <a:spLocks noGrp="1"/>
          </p:cNvSpPr>
          <p:nvPr>
            <p:ph type="dt" sz="half" idx="10"/>
          </p:nvPr>
        </p:nvSpPr>
        <p:spPr/>
        <p:txBody>
          <a:bodyPr/>
          <a:lstStyle/>
          <a:p>
            <a:fld id="{498A4785-7187-4FD8-AF0F-56D9AFF06CC3}" type="datetimeFigureOut">
              <a:rPr lang="tr-TR" smtClean="0"/>
              <a:t>27.03.2024</a:t>
            </a:fld>
            <a:endParaRPr lang="tr-TR"/>
          </a:p>
        </p:txBody>
      </p:sp>
      <p:sp>
        <p:nvSpPr>
          <p:cNvPr id="5" name="Alt Bilgi Yer Tutucusu 4">
            <a:extLst>
              <a:ext uri="{FF2B5EF4-FFF2-40B4-BE49-F238E27FC236}">
                <a16:creationId xmlns:a16="http://schemas.microsoft.com/office/drawing/2014/main" id="{06428C24-6181-2EEC-6B5D-BC2C722B8BE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DF2E533-91C5-254C-DEEE-24F41247D5AA}"/>
              </a:ext>
            </a:extLst>
          </p:cNvPr>
          <p:cNvSpPr>
            <a:spLocks noGrp="1"/>
          </p:cNvSpPr>
          <p:nvPr>
            <p:ph type="sldNum" sz="quarter" idx="12"/>
          </p:nvPr>
        </p:nvSpPr>
        <p:spPr/>
        <p:txBody>
          <a:bodyPr/>
          <a:lstStyle/>
          <a:p>
            <a:fld id="{D9C39AA9-0338-4C55-B283-476D3D6EDD38}" type="slidenum">
              <a:rPr lang="tr-TR" smtClean="0"/>
              <a:t>‹#›</a:t>
            </a:fld>
            <a:endParaRPr lang="tr-TR"/>
          </a:p>
        </p:txBody>
      </p:sp>
    </p:spTree>
    <p:extLst>
      <p:ext uri="{BB962C8B-B14F-4D97-AF65-F5344CB8AC3E}">
        <p14:creationId xmlns:p14="http://schemas.microsoft.com/office/powerpoint/2010/main" val="2049852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E02175-D75D-AF21-F39F-B19A11A0639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68D0EBF-C74B-D9C3-30EA-2E058CEEF797}"/>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000513CC-1419-B388-41E3-57E50B29966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C7CEE9E7-34BE-F2A0-7079-B38CBAD605E2}"/>
              </a:ext>
            </a:extLst>
          </p:cNvPr>
          <p:cNvSpPr>
            <a:spLocks noGrp="1"/>
          </p:cNvSpPr>
          <p:nvPr>
            <p:ph type="dt" sz="half" idx="10"/>
          </p:nvPr>
        </p:nvSpPr>
        <p:spPr/>
        <p:txBody>
          <a:bodyPr/>
          <a:lstStyle/>
          <a:p>
            <a:fld id="{498A4785-7187-4FD8-AF0F-56D9AFF06CC3}" type="datetimeFigureOut">
              <a:rPr lang="tr-TR" smtClean="0"/>
              <a:t>27.03.2024</a:t>
            </a:fld>
            <a:endParaRPr lang="tr-TR"/>
          </a:p>
        </p:txBody>
      </p:sp>
      <p:sp>
        <p:nvSpPr>
          <p:cNvPr id="6" name="Alt Bilgi Yer Tutucusu 5">
            <a:extLst>
              <a:ext uri="{FF2B5EF4-FFF2-40B4-BE49-F238E27FC236}">
                <a16:creationId xmlns:a16="http://schemas.microsoft.com/office/drawing/2014/main" id="{682D1F28-CB9A-44BF-9E4C-EE47D52E1E2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6FA4F10-DDC5-1E1E-7E5A-DAE3A42D79A0}"/>
              </a:ext>
            </a:extLst>
          </p:cNvPr>
          <p:cNvSpPr>
            <a:spLocks noGrp="1"/>
          </p:cNvSpPr>
          <p:nvPr>
            <p:ph type="sldNum" sz="quarter" idx="12"/>
          </p:nvPr>
        </p:nvSpPr>
        <p:spPr/>
        <p:txBody>
          <a:bodyPr/>
          <a:lstStyle/>
          <a:p>
            <a:fld id="{D9C39AA9-0338-4C55-B283-476D3D6EDD38}" type="slidenum">
              <a:rPr lang="tr-TR" smtClean="0"/>
              <a:t>‹#›</a:t>
            </a:fld>
            <a:endParaRPr lang="tr-TR"/>
          </a:p>
        </p:txBody>
      </p:sp>
    </p:spTree>
    <p:extLst>
      <p:ext uri="{BB962C8B-B14F-4D97-AF65-F5344CB8AC3E}">
        <p14:creationId xmlns:p14="http://schemas.microsoft.com/office/powerpoint/2010/main" val="3009084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0FBDE9-A14D-22A5-5E30-B059927B3929}"/>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E675A4F-DD5F-120A-732F-C44D260178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1904A3C2-6771-B477-7F91-687591FA3D9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89060B40-8C3A-7CBA-9328-629E44BC9B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B33B8C8F-4E2C-0F48-BBB7-CB4B5FCE1B6A}"/>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F9B4FB5-A625-B633-0A89-E507A8DCD911}"/>
              </a:ext>
            </a:extLst>
          </p:cNvPr>
          <p:cNvSpPr>
            <a:spLocks noGrp="1"/>
          </p:cNvSpPr>
          <p:nvPr>
            <p:ph type="dt" sz="half" idx="10"/>
          </p:nvPr>
        </p:nvSpPr>
        <p:spPr/>
        <p:txBody>
          <a:bodyPr/>
          <a:lstStyle/>
          <a:p>
            <a:fld id="{498A4785-7187-4FD8-AF0F-56D9AFF06CC3}" type="datetimeFigureOut">
              <a:rPr lang="tr-TR" smtClean="0"/>
              <a:t>27.03.2024</a:t>
            </a:fld>
            <a:endParaRPr lang="tr-TR"/>
          </a:p>
        </p:txBody>
      </p:sp>
      <p:sp>
        <p:nvSpPr>
          <p:cNvPr id="8" name="Alt Bilgi Yer Tutucusu 7">
            <a:extLst>
              <a:ext uri="{FF2B5EF4-FFF2-40B4-BE49-F238E27FC236}">
                <a16:creationId xmlns:a16="http://schemas.microsoft.com/office/drawing/2014/main" id="{AE7B2A08-A3B2-E77B-ABE8-97D7E0AE0F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89C5A69E-5C82-47F1-4AEE-8ECD42819BDC}"/>
              </a:ext>
            </a:extLst>
          </p:cNvPr>
          <p:cNvSpPr>
            <a:spLocks noGrp="1"/>
          </p:cNvSpPr>
          <p:nvPr>
            <p:ph type="sldNum" sz="quarter" idx="12"/>
          </p:nvPr>
        </p:nvSpPr>
        <p:spPr/>
        <p:txBody>
          <a:bodyPr/>
          <a:lstStyle/>
          <a:p>
            <a:fld id="{D9C39AA9-0338-4C55-B283-476D3D6EDD38}" type="slidenum">
              <a:rPr lang="tr-TR" smtClean="0"/>
              <a:t>‹#›</a:t>
            </a:fld>
            <a:endParaRPr lang="tr-TR"/>
          </a:p>
        </p:txBody>
      </p:sp>
    </p:spTree>
    <p:extLst>
      <p:ext uri="{BB962C8B-B14F-4D97-AF65-F5344CB8AC3E}">
        <p14:creationId xmlns:p14="http://schemas.microsoft.com/office/powerpoint/2010/main" val="344973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17974F-718F-13F6-EEA5-33A7F3180386}"/>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1A620E6D-0469-6724-7F6E-4D4887917016}"/>
              </a:ext>
            </a:extLst>
          </p:cNvPr>
          <p:cNvSpPr>
            <a:spLocks noGrp="1"/>
          </p:cNvSpPr>
          <p:nvPr>
            <p:ph type="dt" sz="half" idx="10"/>
          </p:nvPr>
        </p:nvSpPr>
        <p:spPr/>
        <p:txBody>
          <a:bodyPr/>
          <a:lstStyle/>
          <a:p>
            <a:fld id="{498A4785-7187-4FD8-AF0F-56D9AFF06CC3}" type="datetimeFigureOut">
              <a:rPr lang="tr-TR" smtClean="0"/>
              <a:t>27.03.2024</a:t>
            </a:fld>
            <a:endParaRPr lang="tr-TR"/>
          </a:p>
        </p:txBody>
      </p:sp>
      <p:sp>
        <p:nvSpPr>
          <p:cNvPr id="4" name="Alt Bilgi Yer Tutucusu 3">
            <a:extLst>
              <a:ext uri="{FF2B5EF4-FFF2-40B4-BE49-F238E27FC236}">
                <a16:creationId xmlns:a16="http://schemas.microsoft.com/office/drawing/2014/main" id="{F84E19D5-F65F-6525-4F22-61D4C9CF78E0}"/>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19E0D1BF-042F-9962-DF6E-3A5FA3B78A0D}"/>
              </a:ext>
            </a:extLst>
          </p:cNvPr>
          <p:cNvSpPr>
            <a:spLocks noGrp="1"/>
          </p:cNvSpPr>
          <p:nvPr>
            <p:ph type="sldNum" sz="quarter" idx="12"/>
          </p:nvPr>
        </p:nvSpPr>
        <p:spPr/>
        <p:txBody>
          <a:bodyPr/>
          <a:lstStyle/>
          <a:p>
            <a:fld id="{D9C39AA9-0338-4C55-B283-476D3D6EDD38}" type="slidenum">
              <a:rPr lang="tr-TR" smtClean="0"/>
              <a:t>‹#›</a:t>
            </a:fld>
            <a:endParaRPr lang="tr-TR"/>
          </a:p>
        </p:txBody>
      </p:sp>
    </p:spTree>
    <p:extLst>
      <p:ext uri="{BB962C8B-B14F-4D97-AF65-F5344CB8AC3E}">
        <p14:creationId xmlns:p14="http://schemas.microsoft.com/office/powerpoint/2010/main" val="1770782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03D69A5-17D3-A5C4-9288-36D33C84AE4B}"/>
              </a:ext>
            </a:extLst>
          </p:cNvPr>
          <p:cNvSpPr>
            <a:spLocks noGrp="1"/>
          </p:cNvSpPr>
          <p:nvPr>
            <p:ph type="dt" sz="half" idx="10"/>
          </p:nvPr>
        </p:nvSpPr>
        <p:spPr/>
        <p:txBody>
          <a:bodyPr/>
          <a:lstStyle/>
          <a:p>
            <a:fld id="{498A4785-7187-4FD8-AF0F-56D9AFF06CC3}" type="datetimeFigureOut">
              <a:rPr lang="tr-TR" smtClean="0"/>
              <a:t>27.03.2024</a:t>
            </a:fld>
            <a:endParaRPr lang="tr-TR"/>
          </a:p>
        </p:txBody>
      </p:sp>
      <p:sp>
        <p:nvSpPr>
          <p:cNvPr id="3" name="Alt Bilgi Yer Tutucusu 2">
            <a:extLst>
              <a:ext uri="{FF2B5EF4-FFF2-40B4-BE49-F238E27FC236}">
                <a16:creationId xmlns:a16="http://schemas.microsoft.com/office/drawing/2014/main" id="{D5E47B24-F95E-FE3F-7816-D6AA998F6820}"/>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2BFDF287-18EF-7BE5-0BEA-C888D16B3A83}"/>
              </a:ext>
            </a:extLst>
          </p:cNvPr>
          <p:cNvSpPr>
            <a:spLocks noGrp="1"/>
          </p:cNvSpPr>
          <p:nvPr>
            <p:ph type="sldNum" sz="quarter" idx="12"/>
          </p:nvPr>
        </p:nvSpPr>
        <p:spPr/>
        <p:txBody>
          <a:bodyPr/>
          <a:lstStyle/>
          <a:p>
            <a:fld id="{D9C39AA9-0338-4C55-B283-476D3D6EDD38}" type="slidenum">
              <a:rPr lang="tr-TR" smtClean="0"/>
              <a:t>‹#›</a:t>
            </a:fld>
            <a:endParaRPr lang="tr-TR"/>
          </a:p>
        </p:txBody>
      </p:sp>
    </p:spTree>
    <p:extLst>
      <p:ext uri="{BB962C8B-B14F-4D97-AF65-F5344CB8AC3E}">
        <p14:creationId xmlns:p14="http://schemas.microsoft.com/office/powerpoint/2010/main" val="897547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D70174-1469-C3DD-A887-F1F04FEE6A7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A02FD98-AD3E-36B2-A199-E9B0CBE880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E4707CE9-B32A-AEC0-A27B-142827CD76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880FEAE-267A-FE49-D937-B74A89D22CDF}"/>
              </a:ext>
            </a:extLst>
          </p:cNvPr>
          <p:cNvSpPr>
            <a:spLocks noGrp="1"/>
          </p:cNvSpPr>
          <p:nvPr>
            <p:ph type="dt" sz="half" idx="10"/>
          </p:nvPr>
        </p:nvSpPr>
        <p:spPr/>
        <p:txBody>
          <a:bodyPr/>
          <a:lstStyle/>
          <a:p>
            <a:fld id="{498A4785-7187-4FD8-AF0F-56D9AFF06CC3}" type="datetimeFigureOut">
              <a:rPr lang="tr-TR" smtClean="0"/>
              <a:t>27.03.2024</a:t>
            </a:fld>
            <a:endParaRPr lang="tr-TR"/>
          </a:p>
        </p:txBody>
      </p:sp>
      <p:sp>
        <p:nvSpPr>
          <p:cNvPr id="6" name="Alt Bilgi Yer Tutucusu 5">
            <a:extLst>
              <a:ext uri="{FF2B5EF4-FFF2-40B4-BE49-F238E27FC236}">
                <a16:creationId xmlns:a16="http://schemas.microsoft.com/office/drawing/2014/main" id="{EB11A65E-185F-6706-13B8-4A29CAA8D58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2498C70-DD5E-3372-A9DD-BA13E989F15C}"/>
              </a:ext>
            </a:extLst>
          </p:cNvPr>
          <p:cNvSpPr>
            <a:spLocks noGrp="1"/>
          </p:cNvSpPr>
          <p:nvPr>
            <p:ph type="sldNum" sz="quarter" idx="12"/>
          </p:nvPr>
        </p:nvSpPr>
        <p:spPr/>
        <p:txBody>
          <a:bodyPr/>
          <a:lstStyle/>
          <a:p>
            <a:fld id="{D9C39AA9-0338-4C55-B283-476D3D6EDD38}" type="slidenum">
              <a:rPr lang="tr-TR" smtClean="0"/>
              <a:t>‹#›</a:t>
            </a:fld>
            <a:endParaRPr lang="tr-TR"/>
          </a:p>
        </p:txBody>
      </p:sp>
    </p:spTree>
    <p:extLst>
      <p:ext uri="{BB962C8B-B14F-4D97-AF65-F5344CB8AC3E}">
        <p14:creationId xmlns:p14="http://schemas.microsoft.com/office/powerpoint/2010/main" val="402685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0B1734-D76D-726D-9D0D-1C44BAFC2CC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15480D-A720-B282-73B9-19C0EAA6B9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4053F62-8037-1349-FE19-20A675BB0B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9A3271F-A24D-279B-D899-B4DA2300E8B1}"/>
              </a:ext>
            </a:extLst>
          </p:cNvPr>
          <p:cNvSpPr>
            <a:spLocks noGrp="1"/>
          </p:cNvSpPr>
          <p:nvPr>
            <p:ph type="dt" sz="half" idx="10"/>
          </p:nvPr>
        </p:nvSpPr>
        <p:spPr/>
        <p:txBody>
          <a:bodyPr/>
          <a:lstStyle/>
          <a:p>
            <a:fld id="{498A4785-7187-4FD8-AF0F-56D9AFF06CC3}" type="datetimeFigureOut">
              <a:rPr lang="tr-TR" smtClean="0"/>
              <a:t>27.03.2024</a:t>
            </a:fld>
            <a:endParaRPr lang="tr-TR"/>
          </a:p>
        </p:txBody>
      </p:sp>
      <p:sp>
        <p:nvSpPr>
          <p:cNvPr id="6" name="Alt Bilgi Yer Tutucusu 5">
            <a:extLst>
              <a:ext uri="{FF2B5EF4-FFF2-40B4-BE49-F238E27FC236}">
                <a16:creationId xmlns:a16="http://schemas.microsoft.com/office/drawing/2014/main" id="{C148408B-6651-9CA2-F189-CF234FEC4E8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FA91300-A6A0-4A60-6314-473307171240}"/>
              </a:ext>
            </a:extLst>
          </p:cNvPr>
          <p:cNvSpPr>
            <a:spLocks noGrp="1"/>
          </p:cNvSpPr>
          <p:nvPr>
            <p:ph type="sldNum" sz="quarter" idx="12"/>
          </p:nvPr>
        </p:nvSpPr>
        <p:spPr/>
        <p:txBody>
          <a:bodyPr/>
          <a:lstStyle/>
          <a:p>
            <a:fld id="{D9C39AA9-0338-4C55-B283-476D3D6EDD38}" type="slidenum">
              <a:rPr lang="tr-TR" smtClean="0"/>
              <a:t>‹#›</a:t>
            </a:fld>
            <a:endParaRPr lang="tr-TR"/>
          </a:p>
        </p:txBody>
      </p:sp>
    </p:spTree>
    <p:extLst>
      <p:ext uri="{BB962C8B-B14F-4D97-AF65-F5344CB8AC3E}">
        <p14:creationId xmlns:p14="http://schemas.microsoft.com/office/powerpoint/2010/main" val="3146564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3E25A137-DB1B-2DA3-9DAA-8151BEF3EA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3F2DEF3-8E6C-022E-3E02-3673EF064A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0DF1A75-5181-806F-19A7-97F155A155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98A4785-7187-4FD8-AF0F-56D9AFF06CC3}" type="datetimeFigureOut">
              <a:rPr lang="tr-TR" smtClean="0"/>
              <a:t>27.03.2024</a:t>
            </a:fld>
            <a:endParaRPr lang="tr-TR"/>
          </a:p>
        </p:txBody>
      </p:sp>
      <p:sp>
        <p:nvSpPr>
          <p:cNvPr id="5" name="Alt Bilgi Yer Tutucusu 4">
            <a:extLst>
              <a:ext uri="{FF2B5EF4-FFF2-40B4-BE49-F238E27FC236}">
                <a16:creationId xmlns:a16="http://schemas.microsoft.com/office/drawing/2014/main" id="{3FFECDCA-2DB6-27F0-4245-913C820196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608185BD-8BAF-7144-EB1C-440473BB8A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9C39AA9-0338-4C55-B283-476D3D6EDD38}" type="slidenum">
              <a:rPr lang="tr-TR" smtClean="0"/>
              <a:t>‹#›</a:t>
            </a:fld>
            <a:endParaRPr lang="tr-TR"/>
          </a:p>
        </p:txBody>
      </p:sp>
    </p:spTree>
    <p:extLst>
      <p:ext uri="{BB962C8B-B14F-4D97-AF65-F5344CB8AC3E}">
        <p14:creationId xmlns:p14="http://schemas.microsoft.com/office/powerpoint/2010/main" val="13924267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turizm.igdir.edu.tr/stajformlari"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AC6BA8-5D5E-4EEC-D6C6-CC0CC31D9EAE}"/>
              </a:ext>
            </a:extLst>
          </p:cNvPr>
          <p:cNvSpPr>
            <a:spLocks noGrp="1"/>
          </p:cNvSpPr>
          <p:nvPr>
            <p:ph type="ctrTitle"/>
          </p:nvPr>
        </p:nvSpPr>
        <p:spPr/>
        <p:txBody>
          <a:bodyPr>
            <a:normAutofit/>
          </a:bodyPr>
          <a:lstStyle/>
          <a:p>
            <a:r>
              <a:rPr lang="tr-TR" sz="6600" dirty="0"/>
              <a:t>2023-2024 Eğitim Öğretim Yılı  Staj Hareketliliği</a:t>
            </a:r>
          </a:p>
        </p:txBody>
      </p:sp>
      <p:sp>
        <p:nvSpPr>
          <p:cNvPr id="3" name="Alt Başlık 2">
            <a:extLst>
              <a:ext uri="{FF2B5EF4-FFF2-40B4-BE49-F238E27FC236}">
                <a16:creationId xmlns:a16="http://schemas.microsoft.com/office/drawing/2014/main" id="{4440DFDD-06A5-02BF-400F-E64AD29F407F}"/>
              </a:ext>
            </a:extLst>
          </p:cNvPr>
          <p:cNvSpPr>
            <a:spLocks noGrp="1"/>
          </p:cNvSpPr>
          <p:nvPr>
            <p:ph type="subTitle" idx="1"/>
          </p:nvPr>
        </p:nvSpPr>
        <p:spPr>
          <a:xfrm>
            <a:off x="1524000" y="4185134"/>
            <a:ext cx="9144000" cy="1655762"/>
          </a:xfrm>
        </p:spPr>
        <p:txBody>
          <a:bodyPr/>
          <a:lstStyle/>
          <a:p>
            <a:r>
              <a:rPr lang="tr-TR" dirty="0"/>
              <a:t>Dr. Öğr. Üyesi Nilgün DEMİREL İLİ</a:t>
            </a:r>
          </a:p>
        </p:txBody>
      </p:sp>
    </p:spTree>
    <p:extLst>
      <p:ext uri="{BB962C8B-B14F-4D97-AF65-F5344CB8AC3E}">
        <p14:creationId xmlns:p14="http://schemas.microsoft.com/office/powerpoint/2010/main" val="34310103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55E5BE-95A9-FA9A-7BD5-C9368FFE0298}"/>
              </a:ext>
            </a:extLst>
          </p:cNvPr>
          <p:cNvSpPr>
            <a:spLocks noGrp="1"/>
          </p:cNvSpPr>
          <p:nvPr>
            <p:ph type="title"/>
          </p:nvPr>
        </p:nvSpPr>
        <p:spPr/>
        <p:txBody>
          <a:bodyPr/>
          <a:lstStyle/>
          <a:p>
            <a:r>
              <a:rPr lang="tr-TR" dirty="0"/>
              <a:t>Staj Yeri </a:t>
            </a:r>
          </a:p>
        </p:txBody>
      </p:sp>
      <p:sp>
        <p:nvSpPr>
          <p:cNvPr id="3" name="İçerik Yer Tutucusu 2">
            <a:extLst>
              <a:ext uri="{FF2B5EF4-FFF2-40B4-BE49-F238E27FC236}">
                <a16:creationId xmlns:a16="http://schemas.microsoft.com/office/drawing/2014/main" id="{0D81EB95-597A-1017-7DAA-247F34951D67}"/>
              </a:ext>
            </a:extLst>
          </p:cNvPr>
          <p:cNvSpPr>
            <a:spLocks noGrp="1"/>
          </p:cNvSpPr>
          <p:nvPr>
            <p:ph idx="1"/>
          </p:nvPr>
        </p:nvSpPr>
        <p:spPr/>
        <p:txBody>
          <a:bodyPr/>
          <a:lstStyle/>
          <a:p>
            <a:pPr algn="just"/>
            <a:r>
              <a:rPr lang="tr-TR" dirty="0"/>
              <a:t>Stajlar; öğrencilerin almış oldukları eğitim ve kazandıkları bilgi ve becerilerini uygulayarak geliştirebilecekleri nitelikteki yurtiçi ve yurtdışı turizm işletmelerinde yapılabilir. </a:t>
            </a:r>
          </a:p>
          <a:p>
            <a:pPr algn="just"/>
            <a:r>
              <a:rPr lang="tr-TR" dirty="0"/>
              <a:t>Öğrencilerin staj yapabilecekleri yerler, aşağıda belirtilmiştir:</a:t>
            </a:r>
          </a:p>
          <a:p>
            <a:pPr algn="just"/>
            <a:r>
              <a:rPr lang="tr-TR" dirty="0"/>
              <a:t> a) Turizm işletme belgeli oteller </a:t>
            </a:r>
          </a:p>
          <a:p>
            <a:pPr algn="just"/>
            <a:r>
              <a:rPr lang="tr-TR" dirty="0"/>
              <a:t>b) Özel belgeli ve butik oteller </a:t>
            </a:r>
          </a:p>
          <a:p>
            <a:pPr algn="just"/>
            <a:r>
              <a:rPr lang="tr-TR" dirty="0"/>
              <a:t>c) Beş yıldızlı tatil köyleri </a:t>
            </a:r>
          </a:p>
          <a:p>
            <a:pPr algn="just"/>
            <a:r>
              <a:rPr lang="tr-TR" dirty="0"/>
              <a:t>ç) A,B,C grubu seyahat acenteleri ve tur operatörleri </a:t>
            </a:r>
          </a:p>
          <a:p>
            <a:pPr algn="just"/>
            <a:r>
              <a:rPr lang="tr-TR" dirty="0"/>
              <a:t>d) Yat, Marina ve Kruvaziyer İşletmeler</a:t>
            </a:r>
          </a:p>
        </p:txBody>
      </p:sp>
    </p:spTree>
    <p:extLst>
      <p:ext uri="{BB962C8B-B14F-4D97-AF65-F5344CB8AC3E}">
        <p14:creationId xmlns:p14="http://schemas.microsoft.com/office/powerpoint/2010/main" val="222712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C159CB-5026-AB13-3E1D-9BBEC7092AF4}"/>
              </a:ext>
            </a:extLst>
          </p:cNvPr>
          <p:cNvSpPr>
            <a:spLocks noGrp="1"/>
          </p:cNvSpPr>
          <p:nvPr>
            <p:ph type="title"/>
          </p:nvPr>
        </p:nvSpPr>
        <p:spPr/>
        <p:txBody>
          <a:bodyPr/>
          <a:lstStyle/>
          <a:p>
            <a:r>
              <a:rPr kumimoji="0" lang="tr-TR" sz="4400" b="0" i="0" u="none" strike="noStrike" kern="1200" cap="none" spc="0" normalizeH="0" baseline="0" noProof="0" dirty="0">
                <a:ln>
                  <a:noFill/>
                </a:ln>
                <a:solidFill>
                  <a:prstClr val="black"/>
                </a:solidFill>
                <a:effectLst/>
                <a:uLnTx/>
                <a:uFillTx/>
                <a:latin typeface="Aptos Display" panose="02110004020202020204"/>
                <a:ea typeface="+mj-ea"/>
                <a:cs typeface="+mj-cs"/>
              </a:rPr>
              <a:t>Staj Yeri </a:t>
            </a:r>
            <a:endParaRPr lang="tr-TR" dirty="0"/>
          </a:p>
        </p:txBody>
      </p:sp>
      <p:sp>
        <p:nvSpPr>
          <p:cNvPr id="3" name="İçerik Yer Tutucusu 2">
            <a:extLst>
              <a:ext uri="{FF2B5EF4-FFF2-40B4-BE49-F238E27FC236}">
                <a16:creationId xmlns:a16="http://schemas.microsoft.com/office/drawing/2014/main" id="{E550272F-476A-6A53-3E33-6066A3FA1879}"/>
              </a:ext>
            </a:extLst>
          </p:cNvPr>
          <p:cNvSpPr>
            <a:spLocks noGrp="1"/>
          </p:cNvSpPr>
          <p:nvPr>
            <p:ph idx="1"/>
          </p:nvPr>
        </p:nvSpPr>
        <p:spPr>
          <a:xfrm>
            <a:off x="838200" y="1825624"/>
            <a:ext cx="10515600" cy="4561923"/>
          </a:xfrm>
        </p:spPr>
        <p:txBody>
          <a:bodyPr>
            <a:normAutofit fontScale="92500" lnSpcReduction="10000"/>
          </a:bodyPr>
          <a:lstStyle/>
          <a:p>
            <a:pPr algn="just"/>
            <a:r>
              <a:rPr lang="tr-TR" dirty="0"/>
              <a:t>e) Bağımsız çalışan turizm belgeli yiyecek-içecek işletmeleri </a:t>
            </a:r>
          </a:p>
          <a:p>
            <a:pPr algn="just"/>
            <a:r>
              <a:rPr lang="tr-TR" dirty="0"/>
              <a:t>f) Endüstriyel (</a:t>
            </a:r>
            <a:r>
              <a:rPr lang="tr-TR" dirty="0" err="1"/>
              <a:t>Catering</a:t>
            </a:r>
            <a:r>
              <a:rPr lang="tr-TR" dirty="0"/>
              <a:t>) ve ziyafet (Banket) yiyecek-içecek işletmeleri </a:t>
            </a:r>
          </a:p>
          <a:p>
            <a:pPr algn="just"/>
            <a:r>
              <a:rPr lang="tr-TR" dirty="0"/>
              <a:t>g) Termal tedavi hizmetleri sunan turizm belgeli konaklama işletmeleri </a:t>
            </a:r>
          </a:p>
          <a:p>
            <a:pPr algn="just"/>
            <a:r>
              <a:rPr lang="tr-TR" dirty="0"/>
              <a:t>ğ) Staj komisyonunun uygun göreceği diğer işletmeler</a:t>
            </a:r>
          </a:p>
          <a:p>
            <a:pPr algn="just"/>
            <a:endParaRPr lang="tr-TR" dirty="0"/>
          </a:p>
          <a:p>
            <a:pPr algn="just"/>
            <a:r>
              <a:rPr lang="tr-TR" dirty="0"/>
              <a:t>Fakülte öğrencileri yapmak zorunda oldukları stajlarını, normal öğretim programını aksatmayacak şekilde, bu maddenin 2.fıkrasında belirtilen işletmelerde yurtdışında da yapabilirler. Öğrenci, yurtdışı kabul belgesini ilgili Staj Komisyonuna verir. Bu talepler, Staj Komisyonu tarafından değerlendirilir ve yurt dışında staj yapılıp yapılmamasına karar verilir.</a:t>
            </a:r>
          </a:p>
        </p:txBody>
      </p:sp>
    </p:spTree>
    <p:extLst>
      <p:ext uri="{BB962C8B-B14F-4D97-AF65-F5344CB8AC3E}">
        <p14:creationId xmlns:p14="http://schemas.microsoft.com/office/powerpoint/2010/main" val="1381800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344C46-C938-8954-B049-30F048D049D4}"/>
              </a:ext>
            </a:extLst>
          </p:cNvPr>
          <p:cNvSpPr>
            <a:spLocks noGrp="1"/>
          </p:cNvSpPr>
          <p:nvPr>
            <p:ph type="title"/>
          </p:nvPr>
        </p:nvSpPr>
        <p:spPr/>
        <p:txBody>
          <a:bodyPr/>
          <a:lstStyle/>
          <a:p>
            <a:r>
              <a:rPr lang="tr-TR" dirty="0"/>
              <a:t>Stajyerin Yükümlülükleri</a:t>
            </a:r>
          </a:p>
        </p:txBody>
      </p:sp>
      <p:sp>
        <p:nvSpPr>
          <p:cNvPr id="3" name="İçerik Yer Tutucusu 2">
            <a:extLst>
              <a:ext uri="{FF2B5EF4-FFF2-40B4-BE49-F238E27FC236}">
                <a16:creationId xmlns:a16="http://schemas.microsoft.com/office/drawing/2014/main" id="{A0A7332A-E962-9E18-0D1F-C195EF10E079}"/>
              </a:ext>
            </a:extLst>
          </p:cNvPr>
          <p:cNvSpPr>
            <a:spLocks noGrp="1"/>
          </p:cNvSpPr>
          <p:nvPr>
            <p:ph idx="1"/>
          </p:nvPr>
        </p:nvSpPr>
        <p:spPr>
          <a:xfrm>
            <a:off x="838200" y="1497496"/>
            <a:ext cx="10515600" cy="4995379"/>
          </a:xfrm>
        </p:spPr>
        <p:txBody>
          <a:bodyPr>
            <a:normAutofit/>
          </a:bodyPr>
          <a:lstStyle/>
          <a:p>
            <a:pPr algn="just"/>
            <a:r>
              <a:rPr lang="tr-TR" dirty="0"/>
              <a:t>Stajyer, staj süresince, öğrencilik yükümlülüklerine ve </a:t>
            </a:r>
            <a:r>
              <a:rPr lang="tr-TR" dirty="0">
                <a:solidFill>
                  <a:srgbClr val="FF0000"/>
                </a:solidFill>
              </a:rPr>
              <a:t>staj yaptığı işyerinin kurallarına uymak durumundadır. </a:t>
            </a:r>
            <a:r>
              <a:rPr lang="tr-TR" dirty="0"/>
              <a:t>İşyeri kurallarına uymayan stajyerler hakkında işletme yönetiminin talep etmesi halinde “Öğrenci Disiplin Yönetmeliği” çerçevesinde disiplin soruşturmasının açılması ilgili bölüm başkanlıklarınca istenebilir. Bu durumda öğrencinin yaptığı staj, komisyonca kabul edilmeyebilir.</a:t>
            </a:r>
          </a:p>
          <a:p>
            <a:pPr algn="just"/>
            <a:r>
              <a:rPr lang="tr-TR" dirty="0"/>
              <a:t>Stajyer öğrenci, gerektiğinde bölüm başkanının görevlendireceği staj komisyonu üyesi/üyeleri tarafından staj yerlerinde denetlenebilir. </a:t>
            </a:r>
          </a:p>
          <a:p>
            <a:pPr algn="just"/>
            <a:r>
              <a:rPr lang="tr-TR" dirty="0"/>
              <a:t>Stajyer, staj evraklarının zamanında işletmeye ve staj bitiminde bölüme ulaştırılmasından </a:t>
            </a:r>
            <a:r>
              <a:rPr lang="tr-TR" dirty="0">
                <a:solidFill>
                  <a:srgbClr val="FF0000"/>
                </a:solidFill>
              </a:rPr>
              <a:t>bizzat kendisi </a:t>
            </a:r>
            <a:r>
              <a:rPr lang="tr-TR" dirty="0"/>
              <a:t>sorumludur.</a:t>
            </a:r>
          </a:p>
        </p:txBody>
      </p:sp>
    </p:spTree>
    <p:extLst>
      <p:ext uri="{BB962C8B-B14F-4D97-AF65-F5344CB8AC3E}">
        <p14:creationId xmlns:p14="http://schemas.microsoft.com/office/powerpoint/2010/main" val="28779035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74765C-CC3B-148B-8F79-23455F50748A}"/>
              </a:ext>
            </a:extLst>
          </p:cNvPr>
          <p:cNvSpPr>
            <a:spLocks noGrp="1"/>
          </p:cNvSpPr>
          <p:nvPr>
            <p:ph type="title"/>
          </p:nvPr>
        </p:nvSpPr>
        <p:spPr/>
        <p:txBody>
          <a:bodyPr/>
          <a:lstStyle/>
          <a:p>
            <a:r>
              <a:rPr lang="tr-TR" dirty="0"/>
              <a:t>Sınavlar ve İtirazlar</a:t>
            </a:r>
          </a:p>
        </p:txBody>
      </p:sp>
      <p:sp>
        <p:nvSpPr>
          <p:cNvPr id="3" name="İçerik Yer Tutucusu 2">
            <a:extLst>
              <a:ext uri="{FF2B5EF4-FFF2-40B4-BE49-F238E27FC236}">
                <a16:creationId xmlns:a16="http://schemas.microsoft.com/office/drawing/2014/main" id="{68D0795D-1EE0-C2B6-0583-B8D35DEE97AA}"/>
              </a:ext>
            </a:extLst>
          </p:cNvPr>
          <p:cNvSpPr>
            <a:spLocks noGrp="1"/>
          </p:cNvSpPr>
          <p:nvPr>
            <p:ph idx="1"/>
          </p:nvPr>
        </p:nvSpPr>
        <p:spPr>
          <a:xfrm>
            <a:off x="838200" y="1825624"/>
            <a:ext cx="10515600" cy="4442653"/>
          </a:xfrm>
        </p:spPr>
        <p:txBody>
          <a:bodyPr>
            <a:normAutofit lnSpcReduction="10000"/>
          </a:bodyPr>
          <a:lstStyle/>
          <a:p>
            <a:pPr algn="just"/>
            <a:r>
              <a:rPr lang="tr-TR" dirty="0"/>
              <a:t>Staj Komisyonu gerekli görmesi halinde staj yapan öğrencileri mülakata alabilir. Mülakat söz konusu olduğunda, sınav tarihleri, Staj Komisyonunca önceden ilan edilir.</a:t>
            </a:r>
          </a:p>
          <a:p>
            <a:pPr algn="just"/>
            <a:r>
              <a:rPr lang="tr-TR" dirty="0"/>
              <a:t>Stajların değerlendirilmesinde, staj evraklarının düzeni, staj değerlendirme raporu ve işyeri değerlendirme formu göz önünde bulundurularak </a:t>
            </a:r>
            <a:r>
              <a:rPr lang="tr-TR" dirty="0">
                <a:solidFill>
                  <a:srgbClr val="FF0000"/>
                </a:solidFill>
              </a:rPr>
              <a:t>«Staj Onay Formu» </a:t>
            </a:r>
            <a:r>
              <a:rPr lang="tr-TR" dirty="0"/>
              <a:t>doldurulur. Bu kapsamda gerekli incelemeleri yapan staj komisyonu stajın kabulüne ya da reddine ilişkin kararını en fazla iki hafta içerisinde fakülte staj komisyonuna bildirir ve bölüm duyuru panosunda ilan edilir. </a:t>
            </a:r>
          </a:p>
          <a:p>
            <a:pPr algn="just"/>
            <a:r>
              <a:rPr lang="tr-TR" dirty="0"/>
              <a:t>Stajı reddedilen öğrenci, ret kararının ilan edilmesinden itibaren bir hafta içerisinde bölüm staj komisyonuna itiraz edebilir.</a:t>
            </a:r>
          </a:p>
        </p:txBody>
      </p:sp>
    </p:spTree>
    <p:extLst>
      <p:ext uri="{BB962C8B-B14F-4D97-AF65-F5344CB8AC3E}">
        <p14:creationId xmlns:p14="http://schemas.microsoft.com/office/powerpoint/2010/main" val="2391938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3677A26-A5AE-3259-733F-5A7BAAE56B1C}"/>
              </a:ext>
            </a:extLst>
          </p:cNvPr>
          <p:cNvSpPr>
            <a:spLocks noGrp="1"/>
          </p:cNvSpPr>
          <p:nvPr>
            <p:ph type="title"/>
          </p:nvPr>
        </p:nvSpPr>
        <p:spPr/>
        <p:txBody>
          <a:bodyPr/>
          <a:lstStyle/>
          <a:p>
            <a:r>
              <a:rPr lang="tr-TR" dirty="0"/>
              <a:t>Kontrol ve Bildirim Yükümlülüğü</a:t>
            </a:r>
          </a:p>
        </p:txBody>
      </p:sp>
      <p:sp>
        <p:nvSpPr>
          <p:cNvPr id="3" name="İçerik Yer Tutucusu 2">
            <a:extLst>
              <a:ext uri="{FF2B5EF4-FFF2-40B4-BE49-F238E27FC236}">
                <a16:creationId xmlns:a16="http://schemas.microsoft.com/office/drawing/2014/main" id="{6ABAF6A2-123D-C099-C5BF-8B80841A787F}"/>
              </a:ext>
            </a:extLst>
          </p:cNvPr>
          <p:cNvSpPr>
            <a:spLocks noGrp="1"/>
          </p:cNvSpPr>
          <p:nvPr>
            <p:ph idx="1"/>
          </p:nvPr>
        </p:nvSpPr>
        <p:spPr/>
        <p:txBody>
          <a:bodyPr/>
          <a:lstStyle/>
          <a:p>
            <a:pPr algn="just"/>
            <a:r>
              <a:rPr lang="tr-TR" dirty="0"/>
              <a:t>5510 sayılı Sosyal Sigortalar Ve Genel Sağlık Sigortası Kanunu çerçevesinde zorunlu ara staja ve işbaşı eğitimine tabi tutulan öğrencilerin sigortalılık bakımından tescilli olup olmadığı kontrol edilir.</a:t>
            </a:r>
          </a:p>
          <a:p>
            <a:pPr algn="just"/>
            <a:r>
              <a:rPr lang="tr-TR" dirty="0"/>
              <a:t>Yapılan kontrol sonucunda, sigortasız olduğu tespit edilen öğrenciler, bölüm staj komisyonunca Dekanlığa bildirilir. </a:t>
            </a:r>
          </a:p>
        </p:txBody>
      </p:sp>
    </p:spTree>
    <p:extLst>
      <p:ext uri="{BB962C8B-B14F-4D97-AF65-F5344CB8AC3E}">
        <p14:creationId xmlns:p14="http://schemas.microsoft.com/office/powerpoint/2010/main" val="36360982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9FB426C-E395-6EA5-DCE8-6D05B932AEC6}"/>
              </a:ext>
            </a:extLst>
          </p:cNvPr>
          <p:cNvSpPr>
            <a:spLocks noGrp="1"/>
          </p:cNvSpPr>
          <p:nvPr>
            <p:ph type="title"/>
          </p:nvPr>
        </p:nvSpPr>
        <p:spPr/>
        <p:txBody>
          <a:bodyPr/>
          <a:lstStyle/>
          <a:p>
            <a:r>
              <a:rPr lang="tr-TR" dirty="0"/>
              <a:t>Hüküm Bulunmayan Haller</a:t>
            </a:r>
          </a:p>
        </p:txBody>
      </p:sp>
      <p:sp>
        <p:nvSpPr>
          <p:cNvPr id="3" name="İçerik Yer Tutucusu 2">
            <a:extLst>
              <a:ext uri="{FF2B5EF4-FFF2-40B4-BE49-F238E27FC236}">
                <a16:creationId xmlns:a16="http://schemas.microsoft.com/office/drawing/2014/main" id="{E3DB98A5-104F-9F33-3A42-79063C9EAB99}"/>
              </a:ext>
            </a:extLst>
          </p:cNvPr>
          <p:cNvSpPr>
            <a:spLocks noGrp="1"/>
          </p:cNvSpPr>
          <p:nvPr>
            <p:ph idx="1"/>
          </p:nvPr>
        </p:nvSpPr>
        <p:spPr/>
        <p:txBody>
          <a:bodyPr/>
          <a:lstStyle/>
          <a:p>
            <a:r>
              <a:rPr lang="tr-TR" dirty="0"/>
              <a:t>Bu esaslarda hüküm bulunmayan hallerde; Iğdır Üniversitesi Staj Yönergesinin ilgili hükümleri ile fakülte staj komisyonu ve ilgili senato kararları uygulanır.</a:t>
            </a:r>
          </a:p>
          <a:p>
            <a:endParaRPr lang="tr-TR" dirty="0"/>
          </a:p>
        </p:txBody>
      </p:sp>
    </p:spTree>
    <p:extLst>
      <p:ext uri="{BB962C8B-B14F-4D97-AF65-F5344CB8AC3E}">
        <p14:creationId xmlns:p14="http://schemas.microsoft.com/office/powerpoint/2010/main" val="38850733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AD7D16-8021-BAC8-A64B-B5091162D203}"/>
              </a:ext>
            </a:extLst>
          </p:cNvPr>
          <p:cNvSpPr>
            <a:spLocks noGrp="1"/>
          </p:cNvSpPr>
          <p:nvPr>
            <p:ph type="title"/>
          </p:nvPr>
        </p:nvSpPr>
        <p:spPr/>
        <p:txBody>
          <a:bodyPr/>
          <a:lstStyle/>
          <a:p>
            <a:r>
              <a:rPr lang="tr-TR" dirty="0"/>
              <a:t>Yürürlük</a:t>
            </a:r>
          </a:p>
        </p:txBody>
      </p:sp>
      <p:sp>
        <p:nvSpPr>
          <p:cNvPr id="3" name="İçerik Yer Tutucusu 2">
            <a:extLst>
              <a:ext uri="{FF2B5EF4-FFF2-40B4-BE49-F238E27FC236}">
                <a16:creationId xmlns:a16="http://schemas.microsoft.com/office/drawing/2014/main" id="{EF2EB9A0-C93A-4D83-392A-67392D4C97F5}"/>
              </a:ext>
            </a:extLst>
          </p:cNvPr>
          <p:cNvSpPr>
            <a:spLocks noGrp="1"/>
          </p:cNvSpPr>
          <p:nvPr>
            <p:ph idx="1"/>
          </p:nvPr>
        </p:nvSpPr>
        <p:spPr/>
        <p:txBody>
          <a:bodyPr/>
          <a:lstStyle/>
          <a:p>
            <a:pPr algn="just"/>
            <a:r>
              <a:rPr lang="tr-TR" dirty="0"/>
              <a:t>Bu esaslar, Iğdır Üniversitesi Senatosu tarafından kabul edildiği tarihte yürürlüğe girer. </a:t>
            </a:r>
          </a:p>
          <a:p>
            <a:pPr algn="just"/>
            <a:r>
              <a:rPr lang="tr-TR" dirty="0"/>
              <a:t>Iğdır Üniversitesi Senatosu tarafından gerekli görüldüğü hallerde bu yönergede değişiklik yapılabilir. Yapılan değişiklikler, staj başlamadan önce öğrencilere duyurulur.</a:t>
            </a:r>
          </a:p>
        </p:txBody>
      </p:sp>
    </p:spTree>
    <p:extLst>
      <p:ext uri="{BB962C8B-B14F-4D97-AF65-F5344CB8AC3E}">
        <p14:creationId xmlns:p14="http://schemas.microsoft.com/office/powerpoint/2010/main" val="19335935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F322A9-32C4-4321-9FF6-EFE5BC73E4A4}"/>
              </a:ext>
            </a:extLst>
          </p:cNvPr>
          <p:cNvSpPr>
            <a:spLocks noGrp="1"/>
          </p:cNvSpPr>
          <p:nvPr>
            <p:ph type="title"/>
          </p:nvPr>
        </p:nvSpPr>
        <p:spPr/>
        <p:txBody>
          <a:bodyPr/>
          <a:lstStyle/>
          <a:p>
            <a:r>
              <a:rPr lang="tr-TR" dirty="0"/>
              <a:t>Yürütme</a:t>
            </a:r>
          </a:p>
        </p:txBody>
      </p:sp>
      <p:sp>
        <p:nvSpPr>
          <p:cNvPr id="3" name="İçerik Yer Tutucusu 2">
            <a:extLst>
              <a:ext uri="{FF2B5EF4-FFF2-40B4-BE49-F238E27FC236}">
                <a16:creationId xmlns:a16="http://schemas.microsoft.com/office/drawing/2014/main" id="{2066741D-E940-4807-D05C-C62810038ED1}"/>
              </a:ext>
            </a:extLst>
          </p:cNvPr>
          <p:cNvSpPr>
            <a:spLocks noGrp="1"/>
          </p:cNvSpPr>
          <p:nvPr>
            <p:ph idx="1"/>
          </p:nvPr>
        </p:nvSpPr>
        <p:spPr/>
        <p:txBody>
          <a:bodyPr/>
          <a:lstStyle/>
          <a:p>
            <a:r>
              <a:rPr lang="tr-TR" dirty="0"/>
              <a:t>Bu esasları, Iğdır Üniversitesi Turizm Fakültesi Dekanı yürütür.</a:t>
            </a:r>
          </a:p>
        </p:txBody>
      </p:sp>
    </p:spTree>
    <p:extLst>
      <p:ext uri="{BB962C8B-B14F-4D97-AF65-F5344CB8AC3E}">
        <p14:creationId xmlns:p14="http://schemas.microsoft.com/office/powerpoint/2010/main" val="29416180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DC0695C-4C6F-3E84-B1E4-37694A322D25}"/>
              </a:ext>
            </a:extLst>
          </p:cNvPr>
          <p:cNvSpPr>
            <a:spLocks noGrp="1"/>
          </p:cNvSpPr>
          <p:nvPr>
            <p:ph type="title"/>
          </p:nvPr>
        </p:nvSpPr>
        <p:spPr/>
        <p:txBody>
          <a:bodyPr/>
          <a:lstStyle/>
          <a:p>
            <a:r>
              <a:rPr lang="tr-TR" dirty="0"/>
              <a:t>Staj Belgelerine İlişkin Link ve Staj Tarihlerimiz</a:t>
            </a:r>
          </a:p>
        </p:txBody>
      </p:sp>
      <p:sp>
        <p:nvSpPr>
          <p:cNvPr id="3" name="İçerik Yer Tutucusu 2">
            <a:extLst>
              <a:ext uri="{FF2B5EF4-FFF2-40B4-BE49-F238E27FC236}">
                <a16:creationId xmlns:a16="http://schemas.microsoft.com/office/drawing/2014/main" id="{1931FA8C-0229-687C-6941-30E216BAB20E}"/>
              </a:ext>
            </a:extLst>
          </p:cNvPr>
          <p:cNvSpPr>
            <a:spLocks noGrp="1"/>
          </p:cNvSpPr>
          <p:nvPr>
            <p:ph idx="1"/>
          </p:nvPr>
        </p:nvSpPr>
        <p:spPr/>
        <p:txBody>
          <a:bodyPr/>
          <a:lstStyle/>
          <a:p>
            <a:r>
              <a:rPr lang="tr-TR" dirty="0">
                <a:hlinkClick r:id="rId2"/>
              </a:rPr>
              <a:t>https://turizm.igdir.edu.tr/stajformlari</a:t>
            </a:r>
            <a:r>
              <a:rPr lang="tr-TR" dirty="0"/>
              <a:t> </a:t>
            </a:r>
          </a:p>
          <a:p>
            <a:endParaRPr lang="tr-TR" dirty="0"/>
          </a:p>
          <a:p>
            <a:r>
              <a:rPr lang="tr-TR" dirty="0">
                <a:solidFill>
                  <a:srgbClr val="FF0000"/>
                </a:solidFill>
              </a:rPr>
              <a:t>1 Temmuz 2024- 26 Ağustos</a:t>
            </a:r>
          </a:p>
          <a:p>
            <a:endParaRPr lang="tr-TR" dirty="0"/>
          </a:p>
          <a:p>
            <a:r>
              <a:rPr lang="tr-TR" dirty="0">
                <a:solidFill>
                  <a:srgbClr val="FF0000"/>
                </a:solidFill>
              </a:rPr>
              <a:t>3 Haziran Belgelerin Son Teslim Tarihi</a:t>
            </a:r>
          </a:p>
        </p:txBody>
      </p:sp>
    </p:spTree>
    <p:extLst>
      <p:ext uri="{BB962C8B-B14F-4D97-AF65-F5344CB8AC3E}">
        <p14:creationId xmlns:p14="http://schemas.microsoft.com/office/powerpoint/2010/main" val="37708069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106B84-D768-6994-E4F1-E1B38FDDA8F7}"/>
              </a:ext>
            </a:extLst>
          </p:cNvPr>
          <p:cNvSpPr>
            <a:spLocks noGrp="1"/>
          </p:cNvSpPr>
          <p:nvPr>
            <p:ph type="title"/>
          </p:nvPr>
        </p:nvSpPr>
        <p:spPr/>
        <p:txBody>
          <a:bodyPr/>
          <a:lstStyle/>
          <a:p>
            <a:r>
              <a:rPr lang="tr-TR" dirty="0"/>
              <a:t>Staj Defterinin Doldurulması</a:t>
            </a:r>
          </a:p>
        </p:txBody>
      </p:sp>
      <p:pic>
        <p:nvPicPr>
          <p:cNvPr id="5" name="İçerik Yer Tutucusu 4" descr="metin, ekran görüntüsü, sayı, numara içeren bir resim&#10;&#10;Açıklama otomatik olarak oluşturuldu">
            <a:extLst>
              <a:ext uri="{FF2B5EF4-FFF2-40B4-BE49-F238E27FC236}">
                <a16:creationId xmlns:a16="http://schemas.microsoft.com/office/drawing/2014/main" id="{277E7ABD-473C-8A2B-5867-2203FFA155D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88799" y="1825625"/>
            <a:ext cx="4814402" cy="4351338"/>
          </a:xfrm>
        </p:spPr>
      </p:pic>
    </p:spTree>
    <p:extLst>
      <p:ext uri="{BB962C8B-B14F-4D97-AF65-F5344CB8AC3E}">
        <p14:creationId xmlns:p14="http://schemas.microsoft.com/office/powerpoint/2010/main" val="581718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E62D5E-FE7C-0231-8EF5-73CD9C42EEEF}"/>
              </a:ext>
            </a:extLst>
          </p:cNvPr>
          <p:cNvSpPr>
            <a:spLocks noGrp="1"/>
          </p:cNvSpPr>
          <p:nvPr>
            <p:ph type="title"/>
          </p:nvPr>
        </p:nvSpPr>
        <p:spPr/>
        <p:txBody>
          <a:bodyPr/>
          <a:lstStyle/>
          <a:p>
            <a:r>
              <a:rPr lang="tr-TR" dirty="0"/>
              <a:t>Staj Zorunluluğu ve Süresi </a:t>
            </a:r>
          </a:p>
        </p:txBody>
      </p:sp>
      <p:sp>
        <p:nvSpPr>
          <p:cNvPr id="3" name="İçerik Yer Tutucusu 2">
            <a:extLst>
              <a:ext uri="{FF2B5EF4-FFF2-40B4-BE49-F238E27FC236}">
                <a16:creationId xmlns:a16="http://schemas.microsoft.com/office/drawing/2014/main" id="{2E3571E0-8C75-24A5-9E92-76C83A68C527}"/>
              </a:ext>
            </a:extLst>
          </p:cNvPr>
          <p:cNvSpPr>
            <a:spLocks noGrp="1"/>
          </p:cNvSpPr>
          <p:nvPr>
            <p:ph idx="1"/>
          </p:nvPr>
        </p:nvSpPr>
        <p:spPr/>
        <p:txBody>
          <a:bodyPr>
            <a:normAutofit lnSpcReduction="10000"/>
          </a:bodyPr>
          <a:lstStyle/>
          <a:p>
            <a:pPr algn="just"/>
            <a:r>
              <a:rPr lang="tr-TR" dirty="0"/>
              <a:t>Her öğrenci, mezun olabilmek için staj esaslarındaki hükümler uyarınca yapması gereken stajı başarı ile tamamlamak zorundadır. Stajını başarı ile tamamlamamış öğrenciye, tüm derslerinden başarılı olsa dahi çıkış belgesi veya diploma verilmez. </a:t>
            </a:r>
          </a:p>
          <a:p>
            <a:pPr algn="just"/>
            <a:r>
              <a:rPr lang="tr-TR" dirty="0"/>
              <a:t>Eğitim-öğreniminin dördüncü yarıyılını (2. Sınıfı) tamamlayan her öğrenci başarı durumuna bakılmaksızın staja başlayabilir.</a:t>
            </a:r>
          </a:p>
          <a:p>
            <a:pPr algn="just"/>
            <a:r>
              <a:rPr lang="tr-TR" dirty="0"/>
              <a:t>Öğrencilerin tamamlamak zorunda oldukları staj süresi toplam kırk (40) iş günüdür.</a:t>
            </a:r>
          </a:p>
          <a:p>
            <a:pPr algn="just"/>
            <a:r>
              <a:rPr lang="tr-TR" dirty="0"/>
              <a:t>Ön lisans diploması almak isteyen öğrenciler de bu esasların tüm hükümlerine uymak zorundadır. Bu durumdaki öğrencilerde staj süresi otuz (30) iş günüdür.</a:t>
            </a:r>
          </a:p>
        </p:txBody>
      </p:sp>
    </p:spTree>
    <p:extLst>
      <p:ext uri="{BB962C8B-B14F-4D97-AF65-F5344CB8AC3E}">
        <p14:creationId xmlns:p14="http://schemas.microsoft.com/office/powerpoint/2010/main" val="1965993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12805A-8E8A-2885-1C53-C7C8643AE3E5}"/>
              </a:ext>
            </a:extLst>
          </p:cNvPr>
          <p:cNvSpPr>
            <a:spLocks noGrp="1"/>
          </p:cNvSpPr>
          <p:nvPr>
            <p:ph type="title"/>
          </p:nvPr>
        </p:nvSpPr>
        <p:spPr/>
        <p:txBody>
          <a:bodyPr/>
          <a:lstStyle/>
          <a:p>
            <a:r>
              <a:rPr kumimoji="0" lang="tr-TR" sz="4400" b="0" i="0" u="none" strike="noStrike" kern="1200" cap="none" spc="0" normalizeH="0" baseline="0" noProof="0" dirty="0">
                <a:ln>
                  <a:noFill/>
                </a:ln>
                <a:solidFill>
                  <a:prstClr val="black"/>
                </a:solidFill>
                <a:effectLst/>
                <a:uLnTx/>
                <a:uFillTx/>
                <a:latin typeface="Aptos Display" panose="02110004020202020204"/>
                <a:ea typeface="+mj-ea"/>
                <a:cs typeface="+mj-cs"/>
              </a:rPr>
              <a:t>Staj Zorunluluğu ve Süresi </a:t>
            </a:r>
            <a:endParaRPr lang="tr-TR" dirty="0"/>
          </a:p>
        </p:txBody>
      </p:sp>
      <p:sp>
        <p:nvSpPr>
          <p:cNvPr id="3" name="İçerik Yer Tutucusu 2">
            <a:extLst>
              <a:ext uri="{FF2B5EF4-FFF2-40B4-BE49-F238E27FC236}">
                <a16:creationId xmlns:a16="http://schemas.microsoft.com/office/drawing/2014/main" id="{E28F48DC-F46D-4402-C0A7-0E6819865E8F}"/>
              </a:ext>
            </a:extLst>
          </p:cNvPr>
          <p:cNvSpPr>
            <a:spLocks noGrp="1"/>
          </p:cNvSpPr>
          <p:nvPr>
            <p:ph idx="1"/>
          </p:nvPr>
        </p:nvSpPr>
        <p:spPr/>
        <p:txBody>
          <a:bodyPr/>
          <a:lstStyle/>
          <a:p>
            <a:pPr algn="just"/>
            <a:r>
              <a:rPr lang="tr-TR" dirty="0"/>
              <a:t>Fakülteye dikey ya da yatay geçiş yolu ile kayıt yaptıran öğrencilerin daha önce öğrenim gördükleri akademik birimde yapmış oldukları stajlarını belgelendirmeleri zorunludur. Bu öğrencilerin daha önce yapmış oldukları stajlar Staj Komisyonunun uygun görmesi durumunda kabul edilir. Bu öğrencilerden staj eksiği olanlar bu esasların hükümlerine göre stajlarını tamamlamak zorundadırlar.</a:t>
            </a:r>
          </a:p>
          <a:p>
            <a:pPr algn="just"/>
            <a:endParaRPr lang="tr-TR" dirty="0"/>
          </a:p>
        </p:txBody>
      </p:sp>
    </p:spTree>
    <p:extLst>
      <p:ext uri="{BB962C8B-B14F-4D97-AF65-F5344CB8AC3E}">
        <p14:creationId xmlns:p14="http://schemas.microsoft.com/office/powerpoint/2010/main" val="792879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D62751-D18C-6EA5-6BA5-512B0652B596}"/>
              </a:ext>
            </a:extLst>
          </p:cNvPr>
          <p:cNvSpPr>
            <a:spLocks noGrp="1"/>
          </p:cNvSpPr>
          <p:nvPr>
            <p:ph type="title"/>
          </p:nvPr>
        </p:nvSpPr>
        <p:spPr/>
        <p:txBody>
          <a:bodyPr/>
          <a:lstStyle/>
          <a:p>
            <a:r>
              <a:rPr lang="tr-TR" dirty="0"/>
              <a:t>Staj Dönemi </a:t>
            </a:r>
          </a:p>
        </p:txBody>
      </p:sp>
      <p:sp>
        <p:nvSpPr>
          <p:cNvPr id="3" name="İçerik Yer Tutucusu 2">
            <a:extLst>
              <a:ext uri="{FF2B5EF4-FFF2-40B4-BE49-F238E27FC236}">
                <a16:creationId xmlns:a16="http://schemas.microsoft.com/office/drawing/2014/main" id="{80A3DD95-5C4D-9943-C71A-081D9998667E}"/>
              </a:ext>
            </a:extLst>
          </p:cNvPr>
          <p:cNvSpPr>
            <a:spLocks noGrp="1"/>
          </p:cNvSpPr>
          <p:nvPr>
            <p:ph idx="1"/>
          </p:nvPr>
        </p:nvSpPr>
        <p:spPr/>
        <p:txBody>
          <a:bodyPr/>
          <a:lstStyle/>
          <a:p>
            <a:pPr algn="just"/>
            <a:r>
              <a:rPr lang="tr-TR" dirty="0"/>
              <a:t>Öğrenciler, stajlarını, Iğdır Üniversitesi tarafından her eğitim- öğretim yılı için yayınlanan akademik takvimde belirtilen güz ve bahar Yarıyılı “Yarıyıl Sonu Sınavları” bitiş tarihi ile takip eden eğitim-öğretim dönemi başlangıç tarihi arasında olmak şartıyla staj komisyonunca belirlenen tarihler arasında yaparlar. Güz dönemi sonunda staj yapacak öğrenciler sadece Iğdır Üniversitesi bünyesindeki birimlerde staj yapabilirler.</a:t>
            </a:r>
          </a:p>
          <a:p>
            <a:pPr algn="just"/>
            <a:r>
              <a:rPr lang="tr-TR" sz="3600" dirty="0">
                <a:solidFill>
                  <a:srgbClr val="FF0000"/>
                </a:solidFill>
              </a:rPr>
              <a:t>Staj tarihleri: </a:t>
            </a:r>
          </a:p>
        </p:txBody>
      </p:sp>
    </p:spTree>
    <p:extLst>
      <p:ext uri="{BB962C8B-B14F-4D97-AF65-F5344CB8AC3E}">
        <p14:creationId xmlns:p14="http://schemas.microsoft.com/office/powerpoint/2010/main" val="2745349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0987C7-8E04-70B5-F632-16BFEBDFCF72}"/>
              </a:ext>
            </a:extLst>
          </p:cNvPr>
          <p:cNvSpPr>
            <a:spLocks noGrp="1"/>
          </p:cNvSpPr>
          <p:nvPr>
            <p:ph type="title"/>
          </p:nvPr>
        </p:nvSpPr>
        <p:spPr/>
        <p:txBody>
          <a:bodyPr/>
          <a:lstStyle/>
          <a:p>
            <a:r>
              <a:rPr kumimoji="0" lang="tr-TR" sz="4400" b="0" i="0" u="none" strike="noStrike" kern="1200" cap="none" spc="0" normalizeH="0" baseline="0" noProof="0" dirty="0">
                <a:ln>
                  <a:noFill/>
                </a:ln>
                <a:solidFill>
                  <a:prstClr val="black"/>
                </a:solidFill>
                <a:effectLst/>
                <a:uLnTx/>
                <a:uFillTx/>
                <a:latin typeface="Aptos Display" panose="02110004020202020204"/>
                <a:ea typeface="+mj-ea"/>
                <a:cs typeface="+mj-cs"/>
              </a:rPr>
              <a:t>Staj Dönemi </a:t>
            </a:r>
            <a:endParaRPr lang="tr-TR" dirty="0"/>
          </a:p>
        </p:txBody>
      </p:sp>
      <p:sp>
        <p:nvSpPr>
          <p:cNvPr id="3" name="İçerik Yer Tutucusu 2">
            <a:extLst>
              <a:ext uri="{FF2B5EF4-FFF2-40B4-BE49-F238E27FC236}">
                <a16:creationId xmlns:a16="http://schemas.microsoft.com/office/drawing/2014/main" id="{36AA8894-3615-EAA4-D5DB-5ADA8E4F5222}"/>
              </a:ext>
            </a:extLst>
          </p:cNvPr>
          <p:cNvSpPr>
            <a:spLocks noGrp="1"/>
          </p:cNvSpPr>
          <p:nvPr>
            <p:ph idx="1"/>
          </p:nvPr>
        </p:nvSpPr>
        <p:spPr/>
        <p:txBody>
          <a:bodyPr/>
          <a:lstStyle/>
          <a:p>
            <a:pPr algn="just"/>
            <a:r>
              <a:rPr lang="tr-TR" dirty="0"/>
              <a:t>Müfredatta yer alan tüm derslerden başarılı olarak mezuniyet aşamasına gelen ancak zorunlu stajlarını tamamlayamayan öğrenciler stajlarını, bir işletme bünyesinde sigortası iş yeri tarafından yapılmak üzere sigortalı çalışmaları halinde bu çalışmalarını staj olarak saydırabilirler. Bu durumdaki öğrenciler için son girdikleri sınavın tarihinden sonra çalışmış olmak şartıyla belirli bir staj dönemi koşulu yoktur.</a:t>
            </a:r>
          </a:p>
          <a:p>
            <a:pPr algn="just"/>
            <a:endParaRPr lang="tr-TR" dirty="0"/>
          </a:p>
          <a:p>
            <a:pPr algn="just"/>
            <a:r>
              <a:rPr lang="tr-TR" dirty="0">
                <a:solidFill>
                  <a:srgbClr val="FF0000"/>
                </a:solidFill>
              </a:rPr>
              <a:t>Staj Dönemi dışında yapılan staj ve çalışmalarla ilgili başvurular değerlendirmeye alınmaz. </a:t>
            </a:r>
          </a:p>
        </p:txBody>
      </p:sp>
    </p:spTree>
    <p:extLst>
      <p:ext uri="{BB962C8B-B14F-4D97-AF65-F5344CB8AC3E}">
        <p14:creationId xmlns:p14="http://schemas.microsoft.com/office/powerpoint/2010/main" val="443275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74D1C6-FB94-30A8-C2FB-824861F3B534}"/>
              </a:ext>
            </a:extLst>
          </p:cNvPr>
          <p:cNvSpPr>
            <a:spLocks noGrp="1"/>
          </p:cNvSpPr>
          <p:nvPr>
            <p:ph type="title"/>
          </p:nvPr>
        </p:nvSpPr>
        <p:spPr/>
        <p:txBody>
          <a:bodyPr/>
          <a:lstStyle/>
          <a:p>
            <a:r>
              <a:rPr lang="tr-TR" dirty="0"/>
              <a:t>Yetkili Birimler </a:t>
            </a:r>
          </a:p>
        </p:txBody>
      </p:sp>
      <p:sp>
        <p:nvSpPr>
          <p:cNvPr id="3" name="İçerik Yer Tutucusu 2">
            <a:extLst>
              <a:ext uri="{FF2B5EF4-FFF2-40B4-BE49-F238E27FC236}">
                <a16:creationId xmlns:a16="http://schemas.microsoft.com/office/drawing/2014/main" id="{1031127B-0E87-B425-3244-FB4FF4E945EC}"/>
              </a:ext>
            </a:extLst>
          </p:cNvPr>
          <p:cNvSpPr>
            <a:spLocks noGrp="1"/>
          </p:cNvSpPr>
          <p:nvPr>
            <p:ph idx="1"/>
          </p:nvPr>
        </p:nvSpPr>
        <p:spPr/>
        <p:txBody>
          <a:bodyPr/>
          <a:lstStyle/>
          <a:p>
            <a:pPr algn="just"/>
            <a:r>
              <a:rPr lang="tr-TR" dirty="0"/>
              <a:t>Staj, Bölüm Başkanlıklarınca atanan Bölüm Staj Komisyonunca yürütülür. Staj yerlerinin belirlenmesi ve öğrencilerinin bu yerlere dağılımı ile ve stajın takip ve sonucunun değerlendirilmesinde bölüm staj komisyonu yetkilidir. </a:t>
            </a:r>
          </a:p>
          <a:p>
            <a:r>
              <a:rPr lang="tr-TR" dirty="0"/>
              <a:t>Stajın başlayış ve bitirilişi ile ilgili usul ve işleyiş konularında, bölüm düzeyinde bölüm staj komisyonu, Fakülte düzeyinde ise Fakülte Staj Komisyonu </a:t>
            </a:r>
            <a:r>
              <a:rPr lang="tr-TR" dirty="0">
                <a:solidFill>
                  <a:srgbClr val="FF0000"/>
                </a:solidFill>
              </a:rPr>
              <a:t>(Dr. Öğr. Üyesi Nilgün DEMİREL İLİ) </a:t>
            </a:r>
            <a:r>
              <a:rPr lang="tr-TR" dirty="0"/>
              <a:t>etkilidir.</a:t>
            </a:r>
          </a:p>
        </p:txBody>
      </p:sp>
    </p:spTree>
    <p:extLst>
      <p:ext uri="{BB962C8B-B14F-4D97-AF65-F5344CB8AC3E}">
        <p14:creationId xmlns:p14="http://schemas.microsoft.com/office/powerpoint/2010/main" val="3612211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981253-8EB9-0CB4-4BD7-32ECD51AE409}"/>
              </a:ext>
            </a:extLst>
          </p:cNvPr>
          <p:cNvSpPr>
            <a:spLocks noGrp="1"/>
          </p:cNvSpPr>
          <p:nvPr>
            <p:ph type="title"/>
          </p:nvPr>
        </p:nvSpPr>
        <p:spPr/>
        <p:txBody>
          <a:bodyPr/>
          <a:lstStyle/>
          <a:p>
            <a:r>
              <a:rPr lang="tr-TR" dirty="0"/>
              <a:t>Stajın Yürütülmesi İle İlgili Genel Esaslar</a:t>
            </a:r>
          </a:p>
        </p:txBody>
      </p:sp>
      <p:sp>
        <p:nvSpPr>
          <p:cNvPr id="3" name="İçerik Yer Tutucusu 2">
            <a:extLst>
              <a:ext uri="{FF2B5EF4-FFF2-40B4-BE49-F238E27FC236}">
                <a16:creationId xmlns:a16="http://schemas.microsoft.com/office/drawing/2014/main" id="{664D447E-3D67-6271-CC7C-17550E46DEC5}"/>
              </a:ext>
            </a:extLst>
          </p:cNvPr>
          <p:cNvSpPr>
            <a:spLocks noGrp="1"/>
          </p:cNvSpPr>
          <p:nvPr>
            <p:ph idx="1"/>
          </p:nvPr>
        </p:nvSpPr>
        <p:spPr/>
        <p:txBody>
          <a:bodyPr>
            <a:normAutofit/>
          </a:bodyPr>
          <a:lstStyle/>
          <a:p>
            <a:pPr algn="just"/>
            <a:r>
              <a:rPr lang="tr-TR" sz="3200" dirty="0"/>
              <a:t>Staj yapılacak yerin 11.madddedeki şartları taşıyan işyerleri olmak üzere öğrenci tarafından bulunması gerekmektedir.</a:t>
            </a:r>
          </a:p>
          <a:p>
            <a:pPr algn="just"/>
            <a:r>
              <a:rPr lang="tr-TR" sz="3200" dirty="0"/>
              <a:t>Öğrenciler staj başvurularını, Bölüm sekreterliğinden ya da Fakülte web sitesinden temin edecekleri bir form dilekçe </a:t>
            </a:r>
            <a:r>
              <a:rPr lang="tr-TR" sz="3200" dirty="0">
                <a:solidFill>
                  <a:srgbClr val="FF0000"/>
                </a:solidFill>
              </a:rPr>
              <a:t>(Ek 2: Staj Başvuru Formu) </a:t>
            </a:r>
            <a:r>
              <a:rPr lang="tr-TR" sz="3200" dirty="0"/>
              <a:t>ile yaparlar. Öğrenciler, bu form dilekçeye </a:t>
            </a:r>
            <a:r>
              <a:rPr lang="tr-TR" sz="3200" dirty="0">
                <a:solidFill>
                  <a:srgbClr val="FF0000"/>
                </a:solidFill>
              </a:rPr>
              <a:t>(Ek 1) </a:t>
            </a:r>
            <a:r>
              <a:rPr lang="tr-TR" sz="3200" dirty="0"/>
              <a:t>dekanlık yazısını da ekleyerek staj yapacakları kuruma/kuruluşa başvururlar.</a:t>
            </a:r>
          </a:p>
        </p:txBody>
      </p:sp>
    </p:spTree>
    <p:extLst>
      <p:ext uri="{BB962C8B-B14F-4D97-AF65-F5344CB8AC3E}">
        <p14:creationId xmlns:p14="http://schemas.microsoft.com/office/powerpoint/2010/main" val="3307051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CF4C692-9541-30C5-4EC0-2D1AB87F563C}"/>
              </a:ext>
            </a:extLst>
          </p:cNvPr>
          <p:cNvSpPr>
            <a:spLocks noGrp="1"/>
          </p:cNvSpPr>
          <p:nvPr>
            <p:ph type="title"/>
          </p:nvPr>
        </p:nvSpPr>
        <p:spPr/>
        <p:txBody>
          <a:bodyPr/>
          <a:lstStyle/>
          <a:p>
            <a:r>
              <a:rPr kumimoji="0" lang="tr-TR" sz="4400" b="0" i="0" u="none" strike="noStrike" kern="1200" cap="none" spc="0" normalizeH="0" baseline="0" noProof="0" dirty="0">
                <a:ln>
                  <a:noFill/>
                </a:ln>
                <a:solidFill>
                  <a:prstClr val="black"/>
                </a:solidFill>
                <a:effectLst/>
                <a:uLnTx/>
                <a:uFillTx/>
                <a:latin typeface="Aptos Display" panose="02110004020202020204"/>
                <a:ea typeface="+mj-ea"/>
                <a:cs typeface="+mj-cs"/>
              </a:rPr>
              <a:t>Stajın Yürütülmesi İle İlgili Genel Esaslar</a:t>
            </a:r>
            <a:endParaRPr lang="tr-TR" dirty="0"/>
          </a:p>
        </p:txBody>
      </p:sp>
      <p:sp>
        <p:nvSpPr>
          <p:cNvPr id="3" name="İçerik Yer Tutucusu 2">
            <a:extLst>
              <a:ext uri="{FF2B5EF4-FFF2-40B4-BE49-F238E27FC236}">
                <a16:creationId xmlns:a16="http://schemas.microsoft.com/office/drawing/2014/main" id="{2635EA88-FEEE-C216-C24A-E66FEDC8323B}"/>
              </a:ext>
            </a:extLst>
          </p:cNvPr>
          <p:cNvSpPr>
            <a:spLocks noGrp="1"/>
          </p:cNvSpPr>
          <p:nvPr>
            <p:ph idx="1"/>
          </p:nvPr>
        </p:nvSpPr>
        <p:spPr/>
        <p:txBody>
          <a:bodyPr/>
          <a:lstStyle/>
          <a:p>
            <a:pPr algn="just"/>
            <a:r>
              <a:rPr lang="tr-TR" dirty="0"/>
              <a:t>Staj yapan öğrencilerin sigortaları, stajda geçirecekleri süreler dikkate alınarak Iğdır Üniversitesince yaptırılır. </a:t>
            </a:r>
          </a:p>
          <a:p>
            <a:pPr algn="just"/>
            <a:r>
              <a:rPr lang="tr-TR" dirty="0"/>
              <a:t>Öğrenciler, sigortaları iş yeri tarafından yapılmak üzere sigortalı çalışmaları halinde bu çalışmalarını staj olarak saydırabilirler. Bu durumdaki öğrenciler, staj dosyalarına kadrolu staj dilekçesi ve ekinde SGK onaylı ya da internetten alınarak staj yapılan İşletme tarafından onaylanmış sigorta dökümlerini de eklemek zorundadır. </a:t>
            </a:r>
          </a:p>
        </p:txBody>
      </p:sp>
    </p:spTree>
    <p:extLst>
      <p:ext uri="{BB962C8B-B14F-4D97-AF65-F5344CB8AC3E}">
        <p14:creationId xmlns:p14="http://schemas.microsoft.com/office/powerpoint/2010/main" val="4056012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2DD5AA-8C54-E8BC-2DA6-816AF6369038}"/>
              </a:ext>
            </a:extLst>
          </p:cNvPr>
          <p:cNvSpPr>
            <a:spLocks noGrp="1"/>
          </p:cNvSpPr>
          <p:nvPr>
            <p:ph type="title"/>
          </p:nvPr>
        </p:nvSpPr>
        <p:spPr/>
        <p:txBody>
          <a:bodyPr/>
          <a:lstStyle/>
          <a:p>
            <a:r>
              <a:rPr lang="tr-TR" dirty="0"/>
              <a:t>Stajın Tamamlanması - Evrak Teslimi </a:t>
            </a:r>
          </a:p>
        </p:txBody>
      </p:sp>
      <p:sp>
        <p:nvSpPr>
          <p:cNvPr id="3" name="İçerik Yer Tutucusu 2">
            <a:extLst>
              <a:ext uri="{FF2B5EF4-FFF2-40B4-BE49-F238E27FC236}">
                <a16:creationId xmlns:a16="http://schemas.microsoft.com/office/drawing/2014/main" id="{24670AB0-D99C-F312-C647-C0554F4053DB}"/>
              </a:ext>
            </a:extLst>
          </p:cNvPr>
          <p:cNvSpPr>
            <a:spLocks noGrp="1"/>
          </p:cNvSpPr>
          <p:nvPr>
            <p:ph idx="1"/>
          </p:nvPr>
        </p:nvSpPr>
        <p:spPr/>
        <p:txBody>
          <a:bodyPr/>
          <a:lstStyle/>
          <a:p>
            <a:pPr algn="just"/>
            <a:r>
              <a:rPr lang="tr-TR" dirty="0"/>
              <a:t>Stajyer, stajların bitiminde, staj değerlendirme raporu, kapalı ve onaylı bir zarf içindeki “Kurum Staj Değerlendirme Formu” ve “Stajyer Devam Öğrenci Çizelgesi” ile diğer staj evraklarından oluşan “STAJ </a:t>
            </a:r>
            <a:r>
              <a:rPr lang="tr-TR" dirty="0" err="1"/>
              <a:t>DOSYASI”nı</a:t>
            </a:r>
            <a:r>
              <a:rPr lang="tr-TR" dirty="0"/>
              <a:t>, dönem başladığında ilan edilen tarihlerde staj komisyonuna bizzat elden teslim etmekle yükümlüdür.</a:t>
            </a:r>
          </a:p>
          <a:p>
            <a:pPr algn="just"/>
            <a:r>
              <a:rPr lang="tr-TR" dirty="0"/>
              <a:t>Stajlarla ilgili evrak teslim edilirken; öğrencinin staj yaptığı işletme ve staj çalışmaları hakkında en az 3 sayfalık </a:t>
            </a:r>
            <a:r>
              <a:rPr lang="tr-TR" dirty="0">
                <a:solidFill>
                  <a:srgbClr val="FF0000"/>
                </a:solidFill>
              </a:rPr>
              <a:t>Öğrenci Staj Değerlendirme Raporunu</a:t>
            </a:r>
            <a:r>
              <a:rPr lang="tr-TR" dirty="0"/>
              <a:t> da staj komisyonuna teslim etmek zorundadır. </a:t>
            </a:r>
          </a:p>
          <a:p>
            <a:pPr algn="just"/>
            <a:endParaRPr lang="tr-TR" dirty="0"/>
          </a:p>
        </p:txBody>
      </p:sp>
    </p:spTree>
    <p:extLst>
      <p:ext uri="{BB962C8B-B14F-4D97-AF65-F5344CB8AC3E}">
        <p14:creationId xmlns:p14="http://schemas.microsoft.com/office/powerpoint/2010/main" val="262548926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283</TotalTime>
  <Words>1080</Words>
  <Application>Microsoft Office PowerPoint</Application>
  <PresentationFormat>Geniş ekran</PresentationFormat>
  <Paragraphs>69</Paragraphs>
  <Slides>19</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19</vt:i4>
      </vt:variant>
    </vt:vector>
  </HeadingPairs>
  <TitlesOfParts>
    <vt:vector size="23" baseType="lpstr">
      <vt:lpstr>Aptos</vt:lpstr>
      <vt:lpstr>Aptos Display</vt:lpstr>
      <vt:lpstr>Arial</vt:lpstr>
      <vt:lpstr>Office Teması</vt:lpstr>
      <vt:lpstr>2023-2024 Eğitim Öğretim Yılı  Staj Hareketliliği</vt:lpstr>
      <vt:lpstr>Staj Zorunluluğu ve Süresi </vt:lpstr>
      <vt:lpstr>Staj Zorunluluğu ve Süresi </vt:lpstr>
      <vt:lpstr>Staj Dönemi </vt:lpstr>
      <vt:lpstr>Staj Dönemi </vt:lpstr>
      <vt:lpstr>Yetkili Birimler </vt:lpstr>
      <vt:lpstr>Stajın Yürütülmesi İle İlgili Genel Esaslar</vt:lpstr>
      <vt:lpstr>Stajın Yürütülmesi İle İlgili Genel Esaslar</vt:lpstr>
      <vt:lpstr>Stajın Tamamlanması - Evrak Teslimi </vt:lpstr>
      <vt:lpstr>Staj Yeri </vt:lpstr>
      <vt:lpstr>Staj Yeri </vt:lpstr>
      <vt:lpstr>Stajyerin Yükümlülükleri</vt:lpstr>
      <vt:lpstr>Sınavlar ve İtirazlar</vt:lpstr>
      <vt:lpstr>Kontrol ve Bildirim Yükümlülüğü</vt:lpstr>
      <vt:lpstr>Hüküm Bulunmayan Haller</vt:lpstr>
      <vt:lpstr>Yürürlük</vt:lpstr>
      <vt:lpstr>Yürütme</vt:lpstr>
      <vt:lpstr>Staj Belgelerine İlişkin Link ve Staj Tarihlerimiz</vt:lpstr>
      <vt:lpstr>Staj Defterinin Doldurulması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2023-2024 Eğitim Öğretim Yılı  Staj Hareketliliği</dc:title>
  <dc:creator>musa genc</dc:creator>
  <cp:lastModifiedBy>musa genc</cp:lastModifiedBy>
  <cp:revision>41</cp:revision>
  <dcterms:created xsi:type="dcterms:W3CDTF">2024-03-26T09:55:29Z</dcterms:created>
  <dcterms:modified xsi:type="dcterms:W3CDTF">2024-03-27T11:59:59Z</dcterms:modified>
</cp:coreProperties>
</file>